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99" r:id="rId4"/>
    <p:sldId id="300" r:id="rId5"/>
    <p:sldId id="301" r:id="rId6"/>
    <p:sldId id="302" r:id="rId7"/>
    <p:sldId id="303" r:id="rId8"/>
    <p:sldId id="305" r:id="rId9"/>
    <p:sldId id="306" r:id="rId10"/>
    <p:sldId id="307" r:id="rId11"/>
    <p:sldId id="308" r:id="rId12"/>
    <p:sldId id="309" r:id="rId13"/>
    <p:sldId id="310" r:id="rId14"/>
    <p:sldId id="320" r:id="rId15"/>
    <p:sldId id="321" r:id="rId16"/>
    <p:sldId id="322" r:id="rId17"/>
    <p:sldId id="323" r:id="rId18"/>
    <p:sldId id="324" r:id="rId1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7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7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9.png"/><Relationship Id="rId3" Type="http://schemas.openxmlformats.org/officeDocument/2006/relationships/tags" Target="../tags/tag111.xml"/><Relationship Id="rId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0.png"/><Relationship Id="rId3" Type="http://schemas.openxmlformats.org/officeDocument/2006/relationships/tags" Target="../tags/tag121.xml"/><Relationship Id="rId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7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7.png"/><Relationship Id="rId12" Type="http://schemas.openxmlformats.org/officeDocument/2006/relationships/image" Target="../media/image12.png"/><Relationship Id="rId11" Type="http://schemas.openxmlformats.org/officeDocument/2006/relationships/tags" Target="../tags/tag158.xml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15368" name="Group 3"/>
            <p:cNvGrpSpPr/>
            <p:nvPr/>
          </p:nvGrpSpPr>
          <p:grpSpPr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369" name="Group 6"/>
            <p:cNvGrpSpPr/>
            <p:nvPr/>
          </p:nvGrpSpPr>
          <p:grpSpPr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1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algn="r"/>
            <a:fld id="{9A0DB2DC-4C9A-4742-B13C-FB6460FD3503}" type="slidenum">
              <a:rPr lang="en-US" altLang="zh-CN" dirty="0">
                <a:solidFill>
                  <a:schemeClr val="bg2"/>
                </a:solidFill>
              </a:rPr>
            </a:fld>
            <a:endParaRPr lang="en-US" altLang="zh-C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175000" y="16253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Rectangle 9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346" name="Rectangle 10"/>
          <p:cNvSpPr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Tahoma" panose="020B0604030504040204" pitchFamily="34" charset="0"/>
              </a:rPr>
            </a:fld>
            <a:endParaRPr lang="en-US" altLang="zh-CN" dirty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wmf"/><Relationship Id="rId8" Type="http://schemas.openxmlformats.org/officeDocument/2006/relationships/oleObject" Target="../embeddings/oleObject5.bin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image" Target="../media/image5.png"/><Relationship Id="rId4" Type="http://schemas.openxmlformats.org/officeDocument/2006/relationships/tags" Target="../tags/tag208.xml"/><Relationship Id="rId3" Type="http://schemas.openxmlformats.org/officeDocument/2006/relationships/image" Target="../media/image4.png"/><Relationship Id="rId2" Type="http://schemas.openxmlformats.org/officeDocument/2006/relationships/tags" Target="../tags/tag207.xml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11.xml"/><Relationship Id="rId11" Type="http://schemas.openxmlformats.org/officeDocument/2006/relationships/image" Target="../media/image21.emf"/><Relationship Id="rId10" Type="http://schemas.openxmlformats.org/officeDocument/2006/relationships/oleObject" Target="../embeddings/oleObject6.bin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5.png"/><Relationship Id="rId4" Type="http://schemas.openxmlformats.org/officeDocument/2006/relationships/tags" Target="../tags/tag213.xml"/><Relationship Id="rId3" Type="http://schemas.openxmlformats.org/officeDocument/2006/relationships/image" Target="../media/image4.png"/><Relationship Id="rId2" Type="http://schemas.openxmlformats.org/officeDocument/2006/relationships/tags" Target="../tags/tag212.xml"/><Relationship Id="rId13" Type="http://schemas.openxmlformats.org/officeDocument/2006/relationships/vmlDrawing" Target="../drawings/vmlDrawing6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217.xml"/><Relationship Id="rId10" Type="http://schemas.openxmlformats.org/officeDocument/2006/relationships/image" Target="../media/image22.wmf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image" Target="../media/image5.png"/><Relationship Id="rId4" Type="http://schemas.openxmlformats.org/officeDocument/2006/relationships/tags" Target="../tags/tag219.xml"/><Relationship Id="rId3" Type="http://schemas.openxmlformats.org/officeDocument/2006/relationships/image" Target="../media/image4.png"/><Relationship Id="rId2" Type="http://schemas.openxmlformats.org/officeDocument/2006/relationships/tags" Target="../tags/tag218.xml"/><Relationship Id="rId17" Type="http://schemas.openxmlformats.org/officeDocument/2006/relationships/vmlDrawing" Target="../drawings/vmlDrawing7.vml"/><Relationship Id="rId16" Type="http://schemas.openxmlformats.org/officeDocument/2006/relationships/slideLayout" Target="../slideLayouts/slideLayout19.xml"/><Relationship Id="rId15" Type="http://schemas.openxmlformats.org/officeDocument/2006/relationships/tags" Target="../tags/tag225.xml"/><Relationship Id="rId14" Type="http://schemas.openxmlformats.org/officeDocument/2006/relationships/image" Target="../media/image24.wmf"/><Relationship Id="rId13" Type="http://schemas.openxmlformats.org/officeDocument/2006/relationships/oleObject" Target="../embeddings/oleObject9.bin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image" Target="../media/image23.wmf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image" Target="../media/image5.png"/><Relationship Id="rId4" Type="http://schemas.openxmlformats.org/officeDocument/2006/relationships/tags" Target="../tags/tag227.xml"/><Relationship Id="rId3" Type="http://schemas.openxmlformats.org/officeDocument/2006/relationships/image" Target="../media/image4.png"/><Relationship Id="rId2" Type="http://schemas.openxmlformats.org/officeDocument/2006/relationships/tags" Target="../tags/tag226.xml"/><Relationship Id="rId18" Type="http://schemas.openxmlformats.org/officeDocument/2006/relationships/vmlDrawing" Target="../drawings/vmlDrawing8.vml"/><Relationship Id="rId17" Type="http://schemas.openxmlformats.org/officeDocument/2006/relationships/slideLayout" Target="../slideLayouts/slideLayout19.xml"/><Relationship Id="rId16" Type="http://schemas.openxmlformats.org/officeDocument/2006/relationships/tags" Target="../tags/tag234.xml"/><Relationship Id="rId15" Type="http://schemas.openxmlformats.org/officeDocument/2006/relationships/image" Target="../media/image26.wmf"/><Relationship Id="rId14" Type="http://schemas.openxmlformats.org/officeDocument/2006/relationships/oleObject" Target="../embeddings/oleObject11.bin"/><Relationship Id="rId13" Type="http://schemas.openxmlformats.org/officeDocument/2006/relationships/tags" Target="../tags/tag233.xml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10.bin"/><Relationship Id="rId10" Type="http://schemas.openxmlformats.org/officeDocument/2006/relationships/tags" Target="../tags/tag23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image" Target="../media/image5.png"/><Relationship Id="rId4" Type="http://schemas.openxmlformats.org/officeDocument/2006/relationships/tags" Target="../tags/tag236.xml"/><Relationship Id="rId3" Type="http://schemas.openxmlformats.org/officeDocument/2006/relationships/image" Target="../media/image4.png"/><Relationship Id="rId2" Type="http://schemas.openxmlformats.org/officeDocument/2006/relationships/tags" Target="../tags/tag235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image" Target="../media/image5.png"/><Relationship Id="rId4" Type="http://schemas.openxmlformats.org/officeDocument/2006/relationships/tags" Target="../tags/tag240.xml"/><Relationship Id="rId3" Type="http://schemas.openxmlformats.org/officeDocument/2006/relationships/image" Target="../media/image4.png"/><Relationship Id="rId2" Type="http://schemas.openxmlformats.org/officeDocument/2006/relationships/tags" Target="../tags/tag239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image" Target="../media/image5.png"/><Relationship Id="rId4" Type="http://schemas.openxmlformats.org/officeDocument/2006/relationships/tags" Target="../tags/tag244.xml"/><Relationship Id="rId3" Type="http://schemas.openxmlformats.org/officeDocument/2006/relationships/image" Target="../media/image4.png"/><Relationship Id="rId2" Type="http://schemas.openxmlformats.org/officeDocument/2006/relationships/tags" Target="../tags/tag243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tags" Target="../tags/tag169.xml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175.xml"/><Relationship Id="rId7" Type="http://schemas.openxmlformats.org/officeDocument/2006/relationships/image" Target="../media/image13.png"/><Relationship Id="rId6" Type="http://schemas.openxmlformats.org/officeDocument/2006/relationships/tags" Target="../tags/tag174.xml"/><Relationship Id="rId5" Type="http://schemas.openxmlformats.org/officeDocument/2006/relationships/image" Target="../media/image5.png"/><Relationship Id="rId4" Type="http://schemas.openxmlformats.org/officeDocument/2006/relationships/tags" Target="../tags/tag173.xml"/><Relationship Id="rId3" Type="http://schemas.openxmlformats.org/officeDocument/2006/relationships/image" Target="../media/image4.png"/><Relationship Id="rId2" Type="http://schemas.openxmlformats.org/officeDocument/2006/relationships/tags" Target="../tags/tag17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179.xml"/><Relationship Id="rId7" Type="http://schemas.openxmlformats.org/officeDocument/2006/relationships/image" Target="../media/image14.png"/><Relationship Id="rId6" Type="http://schemas.openxmlformats.org/officeDocument/2006/relationships/tags" Target="../tags/tag178.xml"/><Relationship Id="rId5" Type="http://schemas.openxmlformats.org/officeDocument/2006/relationships/image" Target="../media/image5.png"/><Relationship Id="rId4" Type="http://schemas.openxmlformats.org/officeDocument/2006/relationships/tags" Target="../tags/tag177.xml"/><Relationship Id="rId3" Type="http://schemas.openxmlformats.org/officeDocument/2006/relationships/image" Target="../media/image4.png"/><Relationship Id="rId2" Type="http://schemas.openxmlformats.org/officeDocument/2006/relationships/tags" Target="../tags/tag176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image" Target="../media/image15.png"/><Relationship Id="rId6" Type="http://schemas.openxmlformats.org/officeDocument/2006/relationships/tags" Target="../tags/tag182.xml"/><Relationship Id="rId5" Type="http://schemas.openxmlformats.org/officeDocument/2006/relationships/image" Target="../media/image5.png"/><Relationship Id="rId4" Type="http://schemas.openxmlformats.org/officeDocument/2006/relationships/tags" Target="../tags/tag181.xml"/><Relationship Id="rId3" Type="http://schemas.openxmlformats.org/officeDocument/2006/relationships/image" Target="../media/image4.png"/><Relationship Id="rId2" Type="http://schemas.openxmlformats.org/officeDocument/2006/relationships/tags" Target="../tags/tag180.x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emf"/><Relationship Id="rId8" Type="http://schemas.openxmlformats.org/officeDocument/2006/relationships/oleObject" Target="../embeddings/oleObject1.bin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5.png"/><Relationship Id="rId4" Type="http://schemas.openxmlformats.org/officeDocument/2006/relationships/tags" Target="../tags/tag186.xml"/><Relationship Id="rId3" Type="http://schemas.openxmlformats.org/officeDocument/2006/relationships/image" Target="../media/image4.png"/><Relationship Id="rId2" Type="http://schemas.openxmlformats.org/officeDocument/2006/relationships/tags" Target="../tags/tag185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189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image" Target="../media/image5.png"/><Relationship Id="rId4" Type="http://schemas.openxmlformats.org/officeDocument/2006/relationships/tags" Target="../tags/tag191.xml"/><Relationship Id="rId3" Type="http://schemas.openxmlformats.org/officeDocument/2006/relationships/image" Target="../media/image4.png"/><Relationship Id="rId2" Type="http://schemas.openxmlformats.org/officeDocument/2006/relationships/tags" Target="../tags/tag190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195.xml"/><Relationship Id="rId10" Type="http://schemas.openxmlformats.org/officeDocument/2006/relationships/image" Target="../media/image17.emf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oleObject" Target="../embeddings/oleObject3.bin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5.png"/><Relationship Id="rId4" Type="http://schemas.openxmlformats.org/officeDocument/2006/relationships/tags" Target="../tags/tag197.xml"/><Relationship Id="rId3" Type="http://schemas.openxmlformats.org/officeDocument/2006/relationships/image" Target="../media/image4.png"/><Relationship Id="rId2" Type="http://schemas.openxmlformats.org/officeDocument/2006/relationships/tags" Target="../tags/tag196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00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4.bin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image" Target="../media/image5.png"/><Relationship Id="rId4" Type="http://schemas.openxmlformats.org/officeDocument/2006/relationships/tags" Target="../tags/tag202.xml"/><Relationship Id="rId3" Type="http://schemas.openxmlformats.org/officeDocument/2006/relationships/image" Target="../media/image4.png"/><Relationship Id="rId2" Type="http://schemas.openxmlformats.org/officeDocument/2006/relationships/tags" Target="../tags/tag201.xml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971800" y="3809834"/>
            <a:ext cx="4238625" cy="718600"/>
          </a:xfrm>
        </p:spPr>
        <p:txBody>
          <a:bodyPr>
            <a:noAutofit/>
          </a:bodyPr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n-ea"/>
            </a:pPr>
            <a:r>
              <a:rPr lang="en-US" altLang="zh-CN" sz="2300" dirty="0">
                <a:solidFill>
                  <a:schemeClr val="accent1">
                    <a:lumMod val="75000"/>
                  </a:schemeClr>
                </a:solidFill>
              </a:rPr>
              <a:t>数据分配器与数据选择器</a:t>
            </a:r>
            <a:endParaRPr lang="en-US" altLang="zh-CN" sz="2300" dirty="0">
              <a:solidFill>
                <a:schemeClr val="accent1">
                  <a:lumMod val="75000"/>
                </a:schemeClr>
              </a:solidFill>
            </a:endParaRP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n-ea"/>
            </a:pPr>
            <a:r>
              <a:rPr lang="en-US" altLang="zh-CN" sz="2300" dirty="0">
                <a:solidFill>
                  <a:schemeClr val="accent1">
                    <a:lumMod val="75000"/>
                  </a:schemeClr>
                </a:solidFill>
              </a:rPr>
              <a:t>数值比较器</a:t>
            </a:r>
            <a:r>
              <a:rPr lang="zh-CN" altLang="en-US" sz="2300" dirty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300" dirty="0">
                <a:solidFill>
                  <a:schemeClr val="accent1">
                    <a:lumMod val="75000"/>
                  </a:schemeClr>
                </a:solidFill>
              </a:rPr>
              <a:t> 算术运算器</a:t>
            </a:r>
            <a:endParaRPr lang="en-US" altLang="zh-CN" sz="2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95550" y="240407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第3章  组合逻辑电路</a:t>
            </a:r>
            <a:endParaRPr lang="zh-CN" alt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5124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降维卡诺图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8915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1258887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消去变量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降维卡诺图的函数表达式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8916" name="Object 4"/>
          <p:cNvGraphicFramePr/>
          <p:nvPr>
            <p:custDataLst>
              <p:tags r:id="rId7"/>
            </p:custDataLst>
          </p:nvPr>
        </p:nvGraphicFramePr>
        <p:xfrm>
          <a:off x="1965325" y="3413125"/>
          <a:ext cx="55927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8" imgW="2257425" imgH="266065" progId="Equation.DSMT4">
                  <p:embed/>
                </p:oleObj>
              </mc:Choice>
              <mc:Fallback>
                <p:oleObj name="" r:id="rId8" imgW="2257425" imgH="266065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65325" y="3413125"/>
                        <a:ext cx="5592763" cy="6604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/>
          <p:nvPr/>
        </p:nvGraphicFramePr>
        <p:xfrm>
          <a:off x="2687638" y="4213225"/>
          <a:ext cx="3651250" cy="222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0" imgW="1651000" imgH="1007745" progId="Visio.Drawing.11">
                  <p:embed/>
                </p:oleObj>
              </mc:Choice>
              <mc:Fallback>
                <p:oleObj name="" r:id="rId10" imgW="1651000" imgH="1007745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87638" y="4213225"/>
                        <a:ext cx="3651250" cy="2220913"/>
                      </a:xfrm>
                      <a:prstGeom prst="rect">
                        <a:avLst/>
                      </a:prstGeom>
                      <a:solidFill>
                        <a:srgbClr val="FFDC47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charRg st="6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charRg st="6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6147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降维卡诺图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6148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1182687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那么若用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数据选择器实现呢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即按上述方法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再降一次。（设消去Ｂ）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149" name="Rectangle 4"/>
          <p:cNvSpPr/>
          <p:nvPr>
            <p:custDataLst>
              <p:tags r:id="rId7"/>
            </p:custDataLst>
          </p:nvPr>
        </p:nvSpPr>
        <p:spPr>
          <a:xfrm>
            <a:off x="0" y="277336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146" name="Object 5"/>
          <p:cNvGraphicFramePr/>
          <p:nvPr>
            <p:custDataLst>
              <p:tags r:id="rId8"/>
            </p:custDataLst>
          </p:nvPr>
        </p:nvGraphicFramePr>
        <p:xfrm>
          <a:off x="2743200" y="3733800"/>
          <a:ext cx="2760663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9" imgW="916305" imgH="836295" progId="Visio.Drawing.11">
                  <p:embed/>
                </p:oleObj>
              </mc:Choice>
              <mc:Fallback>
                <p:oleObj name="" r:id="rId9" imgW="916305" imgH="836295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43200" y="3733800"/>
                        <a:ext cx="2760663" cy="2498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2292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en-US" altLang="zh-CN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3.7   </a:t>
            </a:r>
            <a:r>
              <a:rPr lang="en-US" altLang="zh-CN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算术运算器</a:t>
            </a:r>
            <a:endParaRPr lang="en-US" altLang="zh-CN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2293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3468687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en-US" altLang="zh-CN" sz="24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3.7.1   加法器（验证型实验） </a:t>
            </a:r>
            <a:endParaRPr lang="en-US" altLang="zh-CN" sz="24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en-US" altLang="zh-CN" sz="24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半加器</a:t>
            </a:r>
            <a:endParaRPr lang="en-US" altLang="zh-CN" sz="24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en-US" altLang="zh-CN" sz="24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en-US" altLang="zh-CN" sz="24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半加器的缺点</a:t>
            </a:r>
            <a:endParaRPr lang="en-US" altLang="zh-CN" sz="24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294" name="Rectangle 5"/>
          <p:cNvSpPr/>
          <p:nvPr>
            <p:custDataLst>
              <p:tags r:id="rId7"/>
            </p:custDataLst>
          </p:nvPr>
        </p:nvSpPr>
        <p:spPr>
          <a:xfrm>
            <a:off x="0" y="315436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2290" name="Object 4"/>
          <p:cNvGraphicFramePr/>
          <p:nvPr>
            <p:custDataLst>
              <p:tags r:id="rId8"/>
            </p:custDataLst>
          </p:nvPr>
        </p:nvGraphicFramePr>
        <p:xfrm>
          <a:off x="1981200" y="3352800"/>
          <a:ext cx="1524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9" imgW="660400" imgH="177800" progId="Equation.DSMT4">
                  <p:embed/>
                </p:oleObj>
              </mc:Choice>
              <mc:Fallback>
                <p:oleObj name="" r:id="rId9" imgW="660400" imgH="1778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81200" y="3352800"/>
                        <a:ext cx="1524000" cy="4191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Rectangle 7"/>
          <p:cNvSpPr/>
          <p:nvPr>
            <p:custDataLst>
              <p:tags r:id="rId11"/>
            </p:custDataLst>
          </p:nvPr>
        </p:nvSpPr>
        <p:spPr>
          <a:xfrm>
            <a:off x="0" y="312578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2291" name="Object 6"/>
          <p:cNvGraphicFramePr/>
          <p:nvPr>
            <p:custDataLst>
              <p:tags r:id="rId12"/>
            </p:custDataLst>
          </p:nvPr>
        </p:nvGraphicFramePr>
        <p:xfrm>
          <a:off x="4191000" y="3389313"/>
          <a:ext cx="101441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3" imgW="507365" imgH="177800" progId="Equation.DSMT4">
                  <p:embed/>
                </p:oleObj>
              </mc:Choice>
              <mc:Fallback>
                <p:oleObj name="" r:id="rId13" imgW="507365" imgH="177800" progId="Equation.DSMT4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91000" y="3389313"/>
                        <a:ext cx="1014413" cy="34766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3317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42683" y="533083"/>
            <a:ext cx="7772400" cy="1868487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全加器</a:t>
            </a:r>
            <a:endParaRPr lang="zh-CN" altLang="en-US" sz="24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设两个相加的数为A和B，进位输入为CI，而输出的和为S，进位输出为CO </a:t>
            </a:r>
            <a:endParaRPr lang="zh-CN" altLang="en-US" sz="24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4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318" name="Text Box 4"/>
          <p:cNvSpPr txBox="1"/>
          <p:nvPr>
            <p:custDataLst>
              <p:tags r:id="rId7"/>
            </p:custDataLst>
          </p:nvPr>
        </p:nvSpPr>
        <p:spPr>
          <a:xfrm>
            <a:off x="1676400" y="2286000"/>
            <a:ext cx="41148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列出真值表（自己做）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97" name="Text Box 5"/>
          <p:cNvSpPr txBox="1"/>
          <p:nvPr>
            <p:custDataLst>
              <p:tags r:id="rId8"/>
            </p:custDataLst>
          </p:nvPr>
        </p:nvSpPr>
        <p:spPr>
          <a:xfrm>
            <a:off x="1676400" y="3200400"/>
            <a:ext cx="2057400" cy="521970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逻辑表达式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20" name="Rectangle 7"/>
          <p:cNvSpPr/>
          <p:nvPr>
            <p:custDataLst>
              <p:tags r:id="rId9"/>
            </p:custDataLst>
          </p:nvPr>
        </p:nvSpPr>
        <p:spPr>
          <a:xfrm>
            <a:off x="0" y="315436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3798" name="Object 6"/>
          <p:cNvGraphicFramePr/>
          <p:nvPr>
            <p:custDataLst>
              <p:tags r:id="rId10"/>
            </p:custDataLst>
          </p:nvPr>
        </p:nvGraphicFramePr>
        <p:xfrm>
          <a:off x="2133600" y="3962400"/>
          <a:ext cx="21336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1" imgW="989965" imgH="177800" progId="Equation.DSMT4">
                  <p:embed/>
                </p:oleObj>
              </mc:Choice>
              <mc:Fallback>
                <p:oleObj name="" r:id="rId11" imgW="989965" imgH="177800" progId="Equation.DSMT4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33600" y="3962400"/>
                        <a:ext cx="2133600" cy="3905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8"/>
          <p:cNvGraphicFramePr/>
          <p:nvPr>
            <p:custDataLst>
              <p:tags r:id="rId13"/>
            </p:custDataLst>
          </p:nvPr>
        </p:nvGraphicFramePr>
        <p:xfrm>
          <a:off x="4876800" y="3962400"/>
          <a:ext cx="2362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4" imgW="1422400" imgH="254000" progId="Equation.DSMT4">
                  <p:embed/>
                </p:oleObj>
              </mc:Choice>
              <mc:Fallback>
                <p:oleObj name="" r:id="rId14" imgW="1422400" imgH="254000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76800" y="3962400"/>
                        <a:ext cx="2362200" cy="4286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多位加法器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6627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两个多位数相加时，每一位都是带进位相加的，因此必须使用全加器。这样只要依次将低位全加器的进位端CO接到高位全加器的CI，就可以构成多位加法器了。</a:t>
            </a:r>
            <a:endParaRPr lang="zh-CN" altLang="en-US" sz="24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显然，每一位的相加结果必须等到低一位的进位产生后，才能建立起来，因此把这种结构的电路叫做串行进位加法器</a:t>
            </a:r>
            <a:r>
              <a:rPr lang="zh-CN" altLang="en-US" sz="24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。但是这种加法器的运算速度比较慢。</a:t>
            </a:r>
            <a:endParaRPr lang="zh-CN" altLang="en-US" sz="24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7650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用中规模集成电路构成的组合电路</a:t>
            </a:r>
            <a:endParaRPr lang="zh-CN" altLang="en-US" sz="3600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7651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3-21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3-22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作业</a:t>
            </a:r>
            <a:r>
              <a:rPr lang="zh-CN" altLang="en-US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(6th)</a:t>
            </a:r>
            <a:endParaRPr lang="zh-CN" altLang="en-US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8675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设计一个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8421BCD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码转换成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段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LED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数码显示管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共阴极）的译码电路。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提示：输入为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，输出为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a~g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预习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奇偶校验电路 竞争与冒险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7410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en-US" altLang="zh-CN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3.4.3   </a:t>
            </a:r>
            <a:r>
              <a:rPr lang="en-US" altLang="zh-CN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显示译码器</a:t>
            </a:r>
            <a:endParaRPr lang="en-US" altLang="zh-CN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什么是显示译码器?</a:t>
            </a:r>
            <a:endParaRPr lang="zh-CN" altLang="en-US" kern="1200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1" algn="l" defTabSz="914400">
              <a:buChar char="l"/>
            </a:pPr>
            <a:r>
              <a:rPr lang="en-US" altLang="zh-CN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LED数码显示管（理解）</a:t>
            </a:r>
            <a:endParaRPr lang="en-US" altLang="zh-CN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 defTabSz="914400">
              <a:buChar char="Ø"/>
            </a:pPr>
            <a:r>
              <a:rPr lang="zh-CN" altLang="en-US" sz="28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外形图</a:t>
            </a:r>
            <a:endParaRPr lang="zh-CN" altLang="en-US" sz="28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 defTabSz="914400">
              <a:buChar char="Ø"/>
            </a:pPr>
            <a:r>
              <a:rPr lang="zh-CN" altLang="en-US" sz="28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内部结构</a:t>
            </a:r>
            <a:endParaRPr lang="zh-CN" altLang="en-US" sz="28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1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charRg st="10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24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charRg st="24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28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charRg st="28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4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en-US" altLang="zh-CN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LED</a:t>
            </a:r>
            <a:r>
              <a:rPr lang="en-US" altLang="zh-CN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数码显示管</a:t>
            </a:r>
            <a:endParaRPr lang="en-US" altLang="zh-CN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外形图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8436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1905000"/>
            <a:ext cx="1943100" cy="4191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9458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en-US" altLang="zh-CN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LED</a:t>
            </a:r>
            <a:r>
              <a:rPr lang="en-US" altLang="zh-CN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数码显示管</a:t>
            </a:r>
            <a:endParaRPr lang="en-US" altLang="zh-CN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9459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43000" y="1600200"/>
            <a:ext cx="7772400" cy="67691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内部结构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2286000"/>
            <a:ext cx="5867400" cy="40671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83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1179513"/>
            <a:ext cx="77724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共阴极的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a~g</a:t>
            </a:r>
            <a:r>
              <a:rPr lang="zh-CN" altLang="en-US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的电平</a:t>
            </a:r>
            <a:endParaRPr lang="zh-CN" altLang="en-US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436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2209800"/>
            <a:ext cx="3382963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7" name="Text Box 5"/>
          <p:cNvSpPr txBox="1"/>
          <p:nvPr>
            <p:custDataLst>
              <p:tags r:id="rId8"/>
            </p:custDataLst>
          </p:nvPr>
        </p:nvSpPr>
        <p:spPr>
          <a:xfrm>
            <a:off x="5181600" y="2971800"/>
            <a:ext cx="3581400" cy="1076325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思考</a:t>
            </a:r>
            <a:r>
              <a:rPr lang="zh-CN" altLang="en-US" sz="3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：如果是共阳极呢？</a:t>
            </a:r>
            <a:endParaRPr lang="zh-CN" altLang="en-US" sz="3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86" name="Rectangle 6"/>
          <p:cNvSpPr/>
          <p:nvPr>
            <p:custDataLst>
              <p:tags r:id="rId6"/>
            </p:custDataLst>
          </p:nvPr>
        </p:nvSpPr>
        <p:spPr>
          <a:xfrm>
            <a:off x="3505200" y="2971800"/>
            <a:ext cx="5105400" cy="2362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8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en-US" altLang="zh-CN" sz="36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3.5 </a:t>
            </a:r>
            <a:r>
              <a:rPr lang="en-US" altLang="zh-CN" sz="36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数据分配器与数据选择器</a:t>
            </a:r>
            <a:endParaRPr lang="en-US" altLang="zh-CN" sz="3600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0483" name="Rectangle 3"/>
          <p:cNvSpPr>
            <a:spLocks noGrp="1"/>
          </p:cNvSpPr>
          <p:nvPr>
            <p:ph idx="4294967295"/>
            <p:custDataLst>
              <p:tags r:id="rId7"/>
            </p:custDataLst>
          </p:nvPr>
        </p:nvSpPr>
        <p:spPr>
          <a:xfrm>
            <a:off x="762000" y="1905000"/>
            <a:ext cx="8001000" cy="4114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None/>
            </a:pPr>
            <a:r>
              <a:rPr lang="en-US" altLang="zh-CN" sz="28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3.5.1   数据分配器（Demuliplexer，DEMUX）</a:t>
            </a:r>
            <a:endParaRPr lang="en-US" altLang="zh-CN" sz="28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en-US" altLang="zh-CN" sz="28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2" algn="l" defTabSz="914400"/>
            <a:r>
              <a:rPr lang="zh-CN" altLang="en-US" sz="28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功能  </a:t>
            </a:r>
            <a:endParaRPr lang="zh-CN" altLang="en-US" sz="28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2" algn="l" defTabSz="914400"/>
            <a:r>
              <a:rPr lang="zh-CN" altLang="en-US" sz="28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图</a:t>
            </a:r>
            <a:endParaRPr lang="zh-CN" altLang="en-US" sz="28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2" algn="l" defTabSz="914400"/>
            <a:r>
              <a:rPr lang="zh-CN" altLang="en-US" sz="28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例3-9</a:t>
            </a:r>
            <a:endParaRPr lang="zh-CN" altLang="en-US" sz="28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2" algn="l" defTabSz="914400"/>
            <a:endParaRPr lang="zh-CN" altLang="en-US" sz="28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0484" name="Object 4"/>
          <p:cNvGraphicFramePr/>
          <p:nvPr/>
        </p:nvGraphicFramePr>
        <p:xfrm>
          <a:off x="3492500" y="3036888"/>
          <a:ext cx="5108575" cy="222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8" imgW="3272155" imgH="1434465" progId="Visio.Drawing.11">
                  <p:embed/>
                </p:oleObj>
              </mc:Choice>
              <mc:Fallback>
                <p:oleObj name="" r:id="rId8" imgW="3272155" imgH="1434465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92500" y="3036888"/>
                        <a:ext cx="5108575" cy="2220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35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charRg st="35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4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charRg st="40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42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483">
                                            <p:txEl>
                                              <p:charRg st="42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1506" name="Rectangle 2"/>
          <p:cNvSpPr/>
          <p:nvPr>
            <p:custDataLst>
              <p:tags r:id="rId6"/>
            </p:custDataLst>
          </p:nvPr>
        </p:nvSpPr>
        <p:spPr>
          <a:xfrm>
            <a:off x="3429000" y="2590800"/>
            <a:ext cx="5105400" cy="2362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2" name="Rectangle 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en-US" altLang="zh-CN" sz="32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3.5 </a:t>
            </a:r>
            <a:r>
              <a:rPr lang="en-US" altLang="zh-CN" sz="32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数据分配器与数据选择器</a:t>
            </a:r>
            <a:endParaRPr lang="en-US" altLang="zh-CN" sz="3200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1508" name="Rectangle 4"/>
          <p:cNvSpPr>
            <a:spLocks noGrp="1"/>
          </p:cNvSpPr>
          <p:nvPr>
            <p:ph idx="4294967295"/>
            <p:custDataLst>
              <p:tags r:id="rId7"/>
            </p:custDataLst>
          </p:nvPr>
        </p:nvSpPr>
        <p:spPr>
          <a:xfrm>
            <a:off x="762000" y="1752600"/>
            <a:ext cx="8001000" cy="4495800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>
              <a:buNone/>
            </a:pPr>
            <a:r>
              <a:rPr lang="en-US" altLang="zh-CN" sz="28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3.5.2   </a:t>
            </a:r>
            <a:r>
              <a:rPr lang="en-US" altLang="zh-CN" sz="24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 数据选择器（Muliplexer，MUX，重点） </a:t>
            </a:r>
            <a:endParaRPr lang="en-US" altLang="zh-CN" sz="24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en-US" altLang="zh-CN" sz="28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2" algn="l" defTabSz="914400"/>
            <a:r>
              <a:rPr lang="zh-CN" altLang="en-US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功能  </a:t>
            </a:r>
            <a:endParaRPr lang="zh-CN" altLang="en-US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2" algn="l" defTabSz="914400"/>
            <a:r>
              <a:rPr lang="zh-CN" altLang="en-US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charset="-122"/>
                <a:sym typeface="+mn-ea"/>
              </a:rPr>
              <a:t>图</a:t>
            </a:r>
            <a:endParaRPr lang="zh-CN" altLang="en-US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2" algn="l" defTabSz="914400"/>
            <a:endParaRPr lang="zh-CN" altLang="en-US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2" algn="l" defTabSz="914400"/>
            <a:endParaRPr lang="zh-CN" altLang="en-US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微软雅黑" panose="020B0503020204020204" charset="-122"/>
              <a:sym typeface="+mn-ea"/>
            </a:endParaRPr>
          </a:p>
          <a:p>
            <a:pPr lvl="2" algn="l" defTabSz="914400"/>
            <a:r>
              <a:rPr lang="zh-CN" altLang="en-US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 设计一个4选1数据选择器</a:t>
            </a:r>
            <a:endParaRPr lang="zh-CN" altLang="en-US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 defTabSz="914400"/>
            <a:r>
              <a:rPr lang="zh-CN" altLang="en-US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表达式及其推广 </a:t>
            </a:r>
            <a:endParaRPr lang="zh-CN" altLang="en-US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55" name="Rectangle 8"/>
          <p:cNvSpPr/>
          <p:nvPr>
            <p:custDataLst>
              <p:tags r:id="rId8"/>
            </p:custDataLst>
          </p:nvPr>
        </p:nvSpPr>
        <p:spPr>
          <a:xfrm>
            <a:off x="0" y="270668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1511" name="Object 7"/>
          <p:cNvGraphicFramePr/>
          <p:nvPr/>
        </p:nvGraphicFramePr>
        <p:xfrm>
          <a:off x="3429000" y="2708275"/>
          <a:ext cx="5029200" cy="21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3352800" imgH="1452245" progId="Visio.Drawing.11">
                  <p:embed/>
                </p:oleObj>
              </mc:Choice>
              <mc:Fallback>
                <p:oleObj name="" r:id="rId9" imgW="3352800" imgH="145224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9000" y="2708275"/>
                        <a:ext cx="5029200" cy="217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charRg st="36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>
                                            <p:txEl>
                                              <p:charRg st="36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charRg st="41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8">
                                            <p:txEl>
                                              <p:charRg st="41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charRg st="46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508">
                                            <p:txEl>
                                              <p:charRg st="46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charRg st="63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508">
                                            <p:txEl>
                                              <p:charRg st="63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075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6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用中规模集成电路构成的组合电路</a:t>
            </a:r>
            <a:endParaRPr lang="zh-CN" altLang="en-US" sz="3600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076" name="Rectangle 3"/>
          <p:cNvSpPr>
            <a:spLocks noGrp="1"/>
          </p:cNvSpPr>
          <p:nvPr>
            <p:ph type="body" sz="half" idx="4294967295"/>
            <p:custDataLst>
              <p:tags r:id="rId6"/>
            </p:custDataLst>
          </p:nvPr>
        </p:nvSpPr>
        <p:spPr>
          <a:xfrm>
            <a:off x="1182688" y="2017713"/>
            <a:ext cx="7275512" cy="1030287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sz="28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用</a:t>
            </a:r>
            <a:r>
              <a:rPr lang="zh-CN" altLang="en-US" sz="28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8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</a:t>
            </a:r>
            <a:r>
              <a:rPr lang="zh-CN" altLang="en-US" sz="28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数据选择器</a:t>
            </a:r>
            <a:r>
              <a:rPr lang="zh-CN" altLang="en-US" sz="28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2800" kern="12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实现下列逻辑函数，并画出电路图</a:t>
            </a:r>
            <a:endParaRPr lang="zh-CN" altLang="en-US" sz="28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800" kern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074" name="Object 4"/>
          <p:cNvGraphicFramePr/>
          <p:nvPr>
            <p:ph sz="half" idx="4294967295"/>
            <p:custDataLst>
              <p:tags r:id="rId7"/>
            </p:custDataLst>
          </p:nvPr>
        </p:nvGraphicFramePr>
        <p:xfrm>
          <a:off x="1295400" y="3389630"/>
          <a:ext cx="5715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8" imgW="1751330" imgH="254000" progId="Equation.DSMT4">
                  <p:embed/>
                </p:oleObj>
              </mc:Choice>
              <mc:Fallback>
                <p:oleObj name="" r:id="rId8" imgW="1751330" imgH="2540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95400" y="3389630"/>
                        <a:ext cx="5715000" cy="8286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099" name="Rectangle 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3200" kern="1200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用中规模集成电路构成的组合电路</a:t>
            </a:r>
            <a:endParaRPr lang="zh-CN" altLang="en-US" sz="3200" kern="1200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4100" name="Rectangle 3"/>
          <p:cNvSpPr>
            <a:spLocks noGrp="1"/>
          </p:cNvSpPr>
          <p:nvPr>
            <p:ph idx="4294967295"/>
            <p:custDataLst>
              <p:tags r:id="rId6"/>
            </p:custDataLst>
          </p:nvPr>
        </p:nvSpPr>
        <p:spPr>
          <a:xfrm>
            <a:off x="1182688" y="2017713"/>
            <a:ext cx="7772400" cy="1106487"/>
          </a:xfrm>
          <a:noFill/>
          <a:ln w="9525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0" algn="l" defTabSz="914400"/>
            <a:r>
              <a:rPr lang="zh-CN" altLang="en-US" sz="2400" kern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用8选1数据选择器,实现下列逻辑函数，并画出电路图</a:t>
            </a:r>
            <a:endParaRPr lang="zh-CN" altLang="en-US" sz="2400" kern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098" name="Object 4"/>
          <p:cNvGraphicFramePr/>
          <p:nvPr>
            <p:custDataLst>
              <p:tags r:id="rId7"/>
            </p:custDataLst>
          </p:nvPr>
        </p:nvGraphicFramePr>
        <p:xfrm>
          <a:off x="1676400" y="3200400"/>
          <a:ext cx="66294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8" imgW="2677160" imgH="254000" progId="Equation.DSMT4">
                  <p:embed/>
                </p:oleObj>
              </mc:Choice>
              <mc:Fallback>
                <p:oleObj name="" r:id="rId8" imgW="2677160" imgH="2540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76400" y="3200400"/>
                        <a:ext cx="6629400" cy="62865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 Box 5"/>
          <p:cNvSpPr txBox="1"/>
          <p:nvPr>
            <p:custDataLst>
              <p:tags r:id="rId10"/>
            </p:custDataLst>
          </p:nvPr>
        </p:nvSpPr>
        <p:spPr>
          <a:xfrm>
            <a:off x="1447800" y="4267200"/>
            <a:ext cx="6858000" cy="953135"/>
          </a:xfrm>
          <a:prstGeom prst="rect">
            <a:avLst/>
          </a:prstGeom>
          <a:solidFill>
            <a:schemeClr val="dk2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很明显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逻辑函数有四个变量，而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的数据选择器只有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个地址输入端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怎么办</a:t>
            </a:r>
            <a:r>
              <a:rPr lang="en-US" altLang="zh-CN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endParaRPr lang="en-US" altLang="zh-CN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8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1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0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1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1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2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3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3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10c602-7670-4e80-ae19-33b5c648599f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abadad7-34a7-4efd-8b81-ece852d4d783}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794</Words>
  <Application>WPS 演示</Application>
  <PresentationFormat>全屏显示(4:3)</PresentationFormat>
  <Paragraphs>97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16</vt:i4>
      </vt:variant>
    </vt:vector>
  </HeadingPairs>
  <TitlesOfParts>
    <vt:vector size="43" baseType="lpstr">
      <vt:lpstr>Arial</vt:lpstr>
      <vt:lpstr>宋体</vt:lpstr>
      <vt:lpstr>Wingdings</vt:lpstr>
      <vt:lpstr>Tahoma</vt:lpstr>
      <vt:lpstr>Times New Roman</vt:lpstr>
      <vt:lpstr>黑体</vt:lpstr>
      <vt:lpstr>Calibri</vt:lpstr>
      <vt:lpstr>幼圆</vt:lpstr>
      <vt:lpstr>微软雅黑</vt:lpstr>
      <vt:lpstr>Arial Unicode MS</vt:lpstr>
      <vt:lpstr>汉仪旗黑-85S</vt:lpstr>
      <vt:lpstr>汉仪旗黑-85S</vt:lpstr>
      <vt:lpstr>华文楷体</vt:lpstr>
      <vt:lpstr>隶书</vt:lpstr>
      <vt:lpstr>Blends</vt:lpstr>
      <vt:lpstr>2_Office 主题​​</vt:lpstr>
      <vt:lpstr>Visio.Drawing.11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Equation.DSMT4</vt:lpstr>
      <vt:lpstr>第3章  组合逻辑电路</vt:lpstr>
      <vt:lpstr>3.4.3   显示译码器</vt:lpstr>
      <vt:lpstr>LED数码显示管</vt:lpstr>
      <vt:lpstr>LED数码显示管</vt:lpstr>
      <vt:lpstr>PowerPoint 演示文稿</vt:lpstr>
      <vt:lpstr>3.5 数据分配器与数据选择器</vt:lpstr>
      <vt:lpstr>3.5 数据分配器与数据选择器</vt:lpstr>
      <vt:lpstr>用中规模集成电路构成的组合电路</vt:lpstr>
      <vt:lpstr>用中规模集成电路构成的组合电路</vt:lpstr>
      <vt:lpstr>降维卡诺图</vt:lpstr>
      <vt:lpstr>降维卡诺图</vt:lpstr>
      <vt:lpstr>3.7   算术运算器</vt:lpstr>
      <vt:lpstr>PowerPoint 演示文稿</vt:lpstr>
      <vt:lpstr>多位加法器</vt:lpstr>
      <vt:lpstr>用中规模集成电路构成的组合电路</vt:lpstr>
      <vt:lpstr>作业(6th)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110</cp:revision>
  <dcterms:created xsi:type="dcterms:W3CDTF">2022-04-02T01:44:58Z</dcterms:created>
  <dcterms:modified xsi:type="dcterms:W3CDTF">2022-04-02T01:50:05Z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0A2DBBB217234EB5898F7F56EC9E264A</vt:lpwstr>
  </property>
  <property fmtid="{D5CDD505-2E9C-101B-9397-08002B2CF9AE}" pid="4" name="KSOProductBuildVer">
    <vt:lpwstr>2052-11.1.0.11365</vt:lpwstr>
  </property>
</Properties>
</file>